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65" r:id="rId8"/>
    <p:sldId id="259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2E377-092C-45F1-BCA1-79CB3F444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4C68E9-ECE2-409A-A2DD-C7C91EEDA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7AEBC2-9555-4D76-97C2-590EBB47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CE5BDA-45DF-4CB0-AAD5-C9271079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AD78A7-BEE4-42B3-A887-D1319BCC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182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6D06D-9E2D-4C1C-AF92-504DE781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3E8742-CD04-4677-A7C2-3B0496B8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68F5DC-BC31-455E-AFA2-120F6BF5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32E71-C36A-4F41-9AB0-85ADF592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72BCE5-500B-4580-8E4B-C6E0DB40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29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D6E2A8-7310-491D-9248-17645D11E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652BD7-FEF2-411A-9C22-A5A5639AC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AEDD08-E8F9-476A-89A2-902B87C3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E6CA6D-B579-42D3-8950-DF8D1DAD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C9B148-DC64-495F-8AA3-9805C5F1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116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089A0-951B-4630-A764-ABDE8DAC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92EE51-DEDA-4417-A34A-97C85A74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C08D8B-5796-4EFD-95D6-CF112FCE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141F1B-FB6D-44CC-AEA3-0D468A67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E6AC95-B63C-451C-B8EA-33560F62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27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1DCF4-3077-4C72-B296-27366935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BD8BC7-F6B2-451F-8E0A-640AD44C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6F6DEF-7E81-4E56-A2A1-CF530FD5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FE1DEE-4D2C-4EC2-9442-7F8C4BEA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677C2-2B9E-4705-AF1A-EC9B6FB1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572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97C4D-1935-43E8-BA65-1111EE24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71458-EB96-48F0-88A6-0C6FA6FBA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DE7A07-0ECC-46D7-B5FF-DC85DB7F8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14060C-1948-4D53-8F16-E118DA04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E272C6-1A99-40DB-84B2-6277104D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DB29FE-4730-4861-9657-0D907A8A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710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BFCDF-01FF-4DB1-A20B-BBBE12F7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3EF1CF-AAFC-433C-9184-A1B4C46E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6B9351-3096-4D34-BBE9-59899D06D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81A1AE-5C67-496D-A6F2-490AE8C5C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10074D-A903-49AF-8EEE-A5F6783DC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9E6068-D00A-45FE-8009-BC5C861B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7C2B13-FF43-4AF7-B1FF-66177ED9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9A3C44-A0DF-4B13-82A8-E734957C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61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4DADF-D61C-484C-A2D7-283B3884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214858-6854-4797-B58D-9AC3774E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A653CD-CD0A-48F8-9669-F584D358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489295-264B-4DA0-901C-F7C86865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16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F22D55-B0CF-4A8E-A70E-501A84AA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E50B44-7578-40BE-858D-16A2871C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17C98D-9E16-4F40-BBD2-1CADCCA3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558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B2FD3-FB86-4DEE-8D87-6A2D3CEB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F1CB4-BFB7-4ACB-8041-0033345B3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D84268-2C95-4D39-8542-14D4E4D99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17296D-CBB4-4730-9855-440E9A70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089C98-7BA5-44F6-B2EB-42B8842E8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D216B4-BAF9-41FA-8F7B-21A87123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966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52692-1529-49CB-9B0F-C8F4E282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942FAF-9004-43FC-837C-D608E863B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62E038-48E8-4227-A6FB-47D43A96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D639FD-D344-4203-8C61-C1237B26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3EFA5-D971-49D8-9125-B1732416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B5A5BD-180E-46AB-ADDA-4785D500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865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00D97A-9AB4-4F8C-9C19-AAC1AFE8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6753BA-050B-4477-9C57-3D970658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7B6E3A-74F9-42FD-B0E8-D1BBC974D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CCD4-CEB1-405B-A443-DD9CBCBEA552}" type="datetime1">
              <a:rPr lang="en-US" smtClean="0"/>
              <a:t>1/21/2022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B239BA-D3C7-4360-B9EB-DDC83A8E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AA68ED-4C1D-4405-AEBC-67C163DC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8379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8379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Witte gloeilampen met een gele gloeilamp die opvalt">
            <a:extLst>
              <a:ext uri="{FF2B5EF4-FFF2-40B4-BE49-F238E27FC236}">
                <a16:creationId xmlns:a16="http://schemas.microsoft.com/office/drawing/2014/main" id="{6979259C-33CA-413F-9CAE-DA494C609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921187-476D-4380-84F3-4A7B4A355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1F749A-C72C-4E39-A231-92F753C9A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659410" cy="172402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Introductie leerarrangement arbeidsmarkt</a:t>
            </a:r>
          </a:p>
        </p:txBody>
      </p:sp>
    </p:spTree>
    <p:extLst>
      <p:ext uri="{BB962C8B-B14F-4D97-AF65-F5344CB8AC3E}">
        <p14:creationId xmlns:p14="http://schemas.microsoft.com/office/powerpoint/2010/main" val="33072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692492-5FB6-4A67-8C4D-70FB2ABD7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16" r="-1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84CA64-7394-4615-B718-9C86C2BE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65" y="110428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Bespreken 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0B3CD-8485-4819-9ED6-34B1AF56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16" y="1754382"/>
            <a:ext cx="5158664" cy="4504178"/>
          </a:xfrm>
        </p:spPr>
        <p:txBody>
          <a:bodyPr anchor="t">
            <a:normAutofit fontScale="92500" lnSpcReduction="20000"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Kunnen we de volgende leerdoelen beantwoorden?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- Benoemen hoe vraag &amp; aanbod tot stand komt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- Beschrijven wie er onder de beroepsbevolking vallen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- Benoemen welke arbeidsmotieven er zijn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- Verschillende vormen van werkloosheid benoemen</a:t>
            </a: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- Redenen voor veranderingen op de arbeidsmarkt benoemen</a:t>
            </a:r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23755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59A77EE-7CB8-41FB-8B12-D0C5E068F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9" r="1064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5F2E09-9807-4A44-B89F-1FAF8376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223" y="441249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5E87A6-F2CC-4A5A-B46A-FB488C84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2208051"/>
            <a:ext cx="5257981" cy="4558509"/>
          </a:xfrm>
        </p:spPr>
        <p:txBody>
          <a:bodyPr anchor="t">
            <a:normAutofit fontScale="70000" lnSpcReduction="20000"/>
          </a:bodyPr>
          <a:lstStyle/>
          <a:p>
            <a:r>
              <a:rPr lang="nl-NL" sz="4500" dirty="0"/>
              <a:t>De volgende les bezoeken we de carrièrebeurs.</a:t>
            </a:r>
          </a:p>
          <a:p>
            <a:r>
              <a:rPr lang="nl-NL" sz="4500" dirty="0"/>
              <a:t>Hiervoor dien je het volgende voor te bereiden:</a:t>
            </a:r>
            <a:br>
              <a:rPr lang="nl-NL" sz="4500" dirty="0"/>
            </a:br>
            <a:r>
              <a:rPr lang="nl-NL" sz="4500" dirty="0"/>
              <a:t>Doornemen Les 2 op de website.</a:t>
            </a:r>
            <a:br>
              <a:rPr lang="nl-NL" sz="4500" dirty="0"/>
            </a:br>
            <a:r>
              <a:rPr lang="nl-NL" sz="4500" dirty="0">
                <a:hlinkClick r:id="rId3"/>
              </a:rPr>
              <a:t>https://maken.wikiwijs.nl/183796/</a:t>
            </a:r>
            <a:endParaRPr lang="nl-NL" sz="4500" dirty="0"/>
          </a:p>
          <a:p>
            <a:pPr marL="0" indent="0">
              <a:buNone/>
            </a:pPr>
            <a:r>
              <a:rPr lang="nl-NL" sz="4500" dirty="0"/>
              <a:t>Meenemen:</a:t>
            </a:r>
            <a:br>
              <a:rPr lang="nl-NL" sz="4500" dirty="0"/>
            </a:br>
            <a:r>
              <a:rPr lang="nl-NL" sz="4500" dirty="0"/>
              <a:t>Eten &amp; drinken</a:t>
            </a:r>
            <a:br>
              <a:rPr lang="nl-NL" sz="4500" dirty="0"/>
            </a:br>
            <a:r>
              <a:rPr lang="nl-NL" sz="4500" dirty="0"/>
              <a:t>Telefoon</a:t>
            </a:r>
          </a:p>
          <a:p>
            <a:pPr marL="0" indent="0">
              <a:buNone/>
            </a:pPr>
            <a:br>
              <a:rPr lang="nl-NL" sz="1800" dirty="0"/>
            </a:b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8011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Planning 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A46756-FA67-4DE5-906E-D9E9E9B8A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0" r="4421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nl-NL" sz="3200" dirty="0"/>
              <a:t>Introductie</a:t>
            </a:r>
          </a:p>
          <a:p>
            <a:r>
              <a:rPr lang="nl-NL" sz="3200" dirty="0"/>
              <a:t>Uitleg</a:t>
            </a:r>
          </a:p>
          <a:p>
            <a:r>
              <a:rPr lang="nl-NL" sz="3200" dirty="0"/>
              <a:t>Zelfstandig werken</a:t>
            </a:r>
          </a:p>
          <a:p>
            <a:r>
              <a:rPr lang="nl-NL" sz="3200" dirty="0"/>
              <a:t>Bespreken leerdoelen</a:t>
            </a:r>
          </a:p>
          <a:p>
            <a:r>
              <a:rPr lang="nl-NL" sz="3200" dirty="0"/>
              <a:t>Afsluiting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33335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/>
              <a:t>Introductie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92500"/>
          </a:bodyPr>
          <a:lstStyle/>
          <a:p>
            <a:r>
              <a:rPr lang="nl-NL" dirty="0"/>
              <a:t>Tijdens dit leerarrangement gaan komen jullie meer te weten over de arbeidsmarkt en nog belangrijker: Wat betekent dit voor jullie?</a:t>
            </a:r>
          </a:p>
          <a:p>
            <a:r>
              <a:rPr lang="nl-NL" dirty="0"/>
              <a:t>Wat weten jullie al over de arbeidsmarkt?</a:t>
            </a:r>
          </a:p>
          <a:p>
            <a:endParaRPr lang="nl-N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6B2F76-25A8-4048-BD75-1E475B52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22544"/>
            <a:ext cx="6019331" cy="3009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83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/>
              <a:t>Vraag &amp; aanbod</a:t>
            </a:r>
            <a:endParaRPr lang="nl-NL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8D26B9-654D-4ADE-9D86-C240053D6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4" r="20984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4284342"/>
          </a:xfrm>
        </p:spPr>
        <p:txBody>
          <a:bodyPr anchor="t">
            <a:normAutofit/>
          </a:bodyPr>
          <a:lstStyle/>
          <a:p>
            <a:r>
              <a:rPr lang="nl-NL" dirty="0"/>
              <a:t>Vraag naar werk -&gt; Werkgelegenheid</a:t>
            </a:r>
          </a:p>
          <a:p>
            <a:r>
              <a:rPr lang="nl-NL" dirty="0"/>
              <a:t>Aanbod van werk -&gt; Beroepsbevolking</a:t>
            </a:r>
          </a:p>
          <a:p>
            <a:endParaRPr lang="nl-NL" dirty="0"/>
          </a:p>
          <a:p>
            <a:r>
              <a:rPr lang="nl-NL" dirty="0"/>
              <a:t>Veel werkgelegenheid -&gt; Ruime arbeidsmarkt</a:t>
            </a:r>
          </a:p>
          <a:p>
            <a:r>
              <a:rPr lang="nl-NL" dirty="0"/>
              <a:t>Weinig werkgelegenheid -&gt; Krappe arbeidsmarkt</a:t>
            </a:r>
          </a:p>
        </p:txBody>
      </p:sp>
    </p:spTree>
    <p:extLst>
      <p:ext uri="{BB962C8B-B14F-4D97-AF65-F5344CB8AC3E}">
        <p14:creationId xmlns:p14="http://schemas.microsoft.com/office/powerpoint/2010/main" val="1422670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51746"/>
            <a:ext cx="3505495" cy="1622321"/>
          </a:xfrm>
        </p:spPr>
        <p:txBody>
          <a:bodyPr>
            <a:normAutofit/>
          </a:bodyPr>
          <a:lstStyle/>
          <a:p>
            <a:r>
              <a:rPr lang="nl-NL" sz="3400" dirty="0"/>
              <a:t>Beroepsbevolking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71" y="1534667"/>
            <a:ext cx="4074454" cy="4762304"/>
          </a:xfrm>
        </p:spPr>
        <p:txBody>
          <a:bodyPr>
            <a:normAutofit/>
          </a:bodyPr>
          <a:lstStyle/>
          <a:p>
            <a:r>
              <a:rPr lang="nl-NL" sz="3200" dirty="0"/>
              <a:t>Tussen de 15 jaar en de pensioenleeftijd</a:t>
            </a:r>
          </a:p>
          <a:p>
            <a:r>
              <a:rPr lang="nl-NL" sz="3200" dirty="0"/>
              <a:t>Beroepsbevolking bestaat uit:</a:t>
            </a:r>
            <a:br>
              <a:rPr lang="nl-NL" sz="3200" dirty="0"/>
            </a:br>
            <a:r>
              <a:rPr lang="nl-NL" sz="3200" dirty="0"/>
              <a:t>Werkzaam</a:t>
            </a:r>
            <a:br>
              <a:rPr lang="nl-NL" sz="3200" dirty="0"/>
            </a:br>
            <a:r>
              <a:rPr lang="nl-NL" sz="3200" dirty="0"/>
              <a:t>Werkloos</a:t>
            </a:r>
          </a:p>
          <a:p>
            <a:r>
              <a:rPr lang="nl-NL" sz="3200" dirty="0"/>
              <a:t>Niet-actieven</a:t>
            </a:r>
          </a:p>
          <a:p>
            <a:endParaRPr lang="nl-NL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083A0D-1027-4B3B-8DC2-55707A8A7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98039"/>
            <a:ext cx="6019331" cy="4258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49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1" y="554848"/>
            <a:ext cx="3404752" cy="1715106"/>
          </a:xfrm>
        </p:spPr>
        <p:txBody>
          <a:bodyPr anchor="b"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Arbeidsmotieven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B9E951-A409-46A8-B2AE-2330A5C16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4" b="-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368" y="2269954"/>
            <a:ext cx="3285864" cy="3783945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Geld verdienen</a:t>
            </a:r>
          </a:p>
          <a:p>
            <a:r>
              <a:rPr lang="nl-NL" dirty="0">
                <a:solidFill>
                  <a:srgbClr val="FFFFFF"/>
                </a:solidFill>
              </a:rPr>
              <a:t>Jezelf ontwikkelen</a:t>
            </a:r>
          </a:p>
          <a:p>
            <a:r>
              <a:rPr lang="nl-NL" dirty="0">
                <a:solidFill>
                  <a:srgbClr val="FFFFFF"/>
                </a:solidFill>
              </a:rPr>
              <a:t>Sociale contacten</a:t>
            </a:r>
          </a:p>
          <a:p>
            <a:r>
              <a:rPr lang="nl-NL" dirty="0">
                <a:solidFill>
                  <a:srgbClr val="FFFFFF"/>
                </a:solidFill>
              </a:rPr>
              <a:t>Bijdrage leveren aan maatschappij</a:t>
            </a:r>
          </a:p>
          <a:p>
            <a:r>
              <a:rPr lang="nl-NL" dirty="0">
                <a:solidFill>
                  <a:srgbClr val="FFFFFF"/>
                </a:solidFill>
              </a:rPr>
              <a:t>Regelmaat in je leven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35" y="617002"/>
            <a:ext cx="3182940" cy="1471959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Vormen van werkloosheid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81" y="2001838"/>
            <a:ext cx="3683971" cy="3894190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EFFFF"/>
                </a:solidFill>
              </a:rPr>
              <a:t>Conjuncturele werkloosheid</a:t>
            </a:r>
          </a:p>
          <a:p>
            <a:r>
              <a:rPr lang="nl-NL" dirty="0">
                <a:solidFill>
                  <a:srgbClr val="FEFFFF"/>
                </a:solidFill>
              </a:rPr>
              <a:t>Structurele werkloosheid</a:t>
            </a:r>
          </a:p>
          <a:p>
            <a:r>
              <a:rPr lang="nl-NL" dirty="0">
                <a:solidFill>
                  <a:srgbClr val="FEFFFF"/>
                </a:solidFill>
              </a:rPr>
              <a:t>Frictiewerkloosheid</a:t>
            </a:r>
          </a:p>
          <a:p>
            <a:r>
              <a:rPr lang="nl-NL" dirty="0">
                <a:solidFill>
                  <a:srgbClr val="FEFFFF"/>
                </a:solidFill>
              </a:rPr>
              <a:t>Seizoenswerkloosheid</a:t>
            </a:r>
          </a:p>
          <a:p>
            <a:r>
              <a:rPr lang="nl-NL" dirty="0">
                <a:solidFill>
                  <a:srgbClr val="FEFFFF"/>
                </a:solidFill>
              </a:rPr>
              <a:t>Regionale werkloosheid</a:t>
            </a:r>
          </a:p>
          <a:p>
            <a:endParaRPr lang="nl-NL" sz="2200" dirty="0">
              <a:solidFill>
                <a:srgbClr val="FE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E5D5C5-1AC7-42A0-93F9-C2B10D0B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68" y="1111395"/>
            <a:ext cx="6539075" cy="4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112" y="412572"/>
            <a:ext cx="3220127" cy="1715106"/>
          </a:xfrm>
        </p:spPr>
        <p:txBody>
          <a:bodyPr anchor="b"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Veranderingen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CF3158-2240-46E2-9A28-39D682ED3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5" r="10167" b="-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201" y="2694448"/>
            <a:ext cx="3410430" cy="362799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Vergrijzing -&gt; Zorgt voor krapte</a:t>
            </a:r>
          </a:p>
          <a:p>
            <a:r>
              <a:rPr lang="nl-NL" dirty="0">
                <a:solidFill>
                  <a:srgbClr val="FFFFFF"/>
                </a:solidFill>
              </a:rPr>
              <a:t>Globalisering</a:t>
            </a:r>
          </a:p>
          <a:p>
            <a:r>
              <a:rPr lang="nl-NL" dirty="0">
                <a:solidFill>
                  <a:srgbClr val="FFFFFF"/>
                </a:solidFill>
              </a:rPr>
              <a:t>Technologische doorbraken</a:t>
            </a:r>
          </a:p>
          <a:p>
            <a:r>
              <a:rPr lang="nl-NL" dirty="0">
                <a:solidFill>
                  <a:srgbClr val="FFFFFF"/>
                </a:solidFill>
              </a:rPr>
              <a:t>Fossiele brandstoffen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D03390-829C-479B-9C4E-07A4B42B5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3" r="1609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790D6-290A-42DA-9523-0739ECA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F980D-F84F-418F-BC46-975F4BE7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 lnSpcReduction="10000"/>
          </a:bodyPr>
          <a:lstStyle/>
          <a:p>
            <a:r>
              <a:rPr lang="nl-NL" dirty="0"/>
              <a:t>Maak de komende 15 minuten de opdrachten die op de website staat onder het kopje “Opdrachten” bij les 1.</a:t>
            </a:r>
            <a:br>
              <a:rPr lang="nl-NL" dirty="0"/>
            </a:br>
            <a:r>
              <a:rPr lang="nl-NL" dirty="0">
                <a:hlinkClick r:id="rId3"/>
              </a:rPr>
              <a:t>https://maken.wikiwijs.nl/183796/</a:t>
            </a:r>
            <a:endParaRPr lang="nl-NL" dirty="0"/>
          </a:p>
          <a:p>
            <a:r>
              <a:rPr lang="nl-NL" dirty="0"/>
              <a:t>Vraag niet duidelijk? Bekijk het filmpje!</a:t>
            </a:r>
          </a:p>
          <a:p>
            <a:endParaRPr lang="nl-NL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04338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256</Words>
  <Application>Microsoft Office PowerPoint</Application>
  <PresentationFormat>Breedbeeld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Economie</vt:lpstr>
      <vt:lpstr>Planning les</vt:lpstr>
      <vt:lpstr>Introductie</vt:lpstr>
      <vt:lpstr>Vraag &amp; aanbod</vt:lpstr>
      <vt:lpstr>Beroepsbevolking</vt:lpstr>
      <vt:lpstr>Arbeidsmotieven</vt:lpstr>
      <vt:lpstr>Vormen van werkloosheid</vt:lpstr>
      <vt:lpstr>Veranderingen</vt:lpstr>
      <vt:lpstr>Zelfstandig werken</vt:lpstr>
      <vt:lpstr>Bespreken leerdoelen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</dc:title>
  <dc:creator>Rik Verploegh</dc:creator>
  <cp:lastModifiedBy>Rik Verploegh</cp:lastModifiedBy>
  <cp:revision>4</cp:revision>
  <dcterms:created xsi:type="dcterms:W3CDTF">2022-01-21T22:36:48Z</dcterms:created>
  <dcterms:modified xsi:type="dcterms:W3CDTF">2022-01-21T23:30:35Z</dcterms:modified>
</cp:coreProperties>
</file>